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1" r:id="rId2"/>
    <p:sldId id="547" r:id="rId3"/>
    <p:sldId id="588" r:id="rId4"/>
    <p:sldId id="587" r:id="rId5"/>
    <p:sldId id="586" r:id="rId6"/>
    <p:sldId id="544" r:id="rId7"/>
    <p:sldId id="562" r:id="rId8"/>
    <p:sldId id="589" r:id="rId9"/>
    <p:sldId id="596" r:id="rId10"/>
    <p:sldId id="599" r:id="rId11"/>
    <p:sldId id="590" r:id="rId12"/>
    <p:sldId id="600" r:id="rId13"/>
    <p:sldId id="606" r:id="rId14"/>
    <p:sldId id="607" r:id="rId15"/>
    <p:sldId id="608" r:id="rId16"/>
    <p:sldId id="609" r:id="rId17"/>
    <p:sldId id="591" r:id="rId18"/>
    <p:sldId id="598" r:id="rId19"/>
    <p:sldId id="597" r:id="rId20"/>
    <p:sldId id="592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05" r:id="rId31"/>
    <p:sldId id="619" r:id="rId32"/>
    <p:sldId id="621" r:id="rId33"/>
    <p:sldId id="622" r:id="rId34"/>
    <p:sldId id="623" r:id="rId35"/>
    <p:sldId id="602" r:id="rId36"/>
    <p:sldId id="552" r:id="rId37"/>
    <p:sldId id="620" r:id="rId38"/>
  </p:sldIdLst>
  <p:sldSz cx="12192000" cy="6858000"/>
  <p:notesSz cx="9296400" cy="7010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2346"/>
    <a:srgbClr val="0000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B6A13-2944-4AA0-BEF6-2F7525F727ED}" type="datetimeFigureOut">
              <a:rPr lang="es-MX" smtClean="0"/>
              <a:t>31/08/2023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61C4F-0CA5-4CDF-BC63-FDC96D467C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59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63220" y="1631314"/>
            <a:ext cx="11465560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EC9A2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63220" y="3270884"/>
            <a:ext cx="11465560" cy="113792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Conector recto 2"/>
          <p:cNvSpPr/>
          <p:nvPr/>
        </p:nvSpPr>
        <p:spPr>
          <a:xfrm>
            <a:off x="2006600" y="3048000"/>
            <a:ext cx="8178801" cy="0"/>
          </a:xfrm>
          <a:prstGeom prst="line">
            <a:avLst/>
          </a:prstGeom>
          <a:ln w="38100">
            <a:solidFill>
              <a:srgbClr val="DEC9A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42145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63220" y="3270884"/>
            <a:ext cx="11465560" cy="113792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Conector recto 13"/>
          <p:cNvSpPr/>
          <p:nvPr/>
        </p:nvSpPr>
        <p:spPr>
          <a:xfrm>
            <a:off x="2006600" y="3048000"/>
            <a:ext cx="8178801" cy="0"/>
          </a:xfrm>
          <a:prstGeom prst="line">
            <a:avLst/>
          </a:prstGeom>
          <a:ln w="38100">
            <a:solidFill>
              <a:srgbClr val="BC945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784706"/>
            <a:ext cx="10521950" cy="1806096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rgbClr val="BC945A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2208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indent="4572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indent="9144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indent="13716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indent="1828800">
              <a:buSzTx/>
              <a:buNone/>
              <a:defRPr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ítulo y objet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o del título"/>
          <p:cNvSpPr txBox="1">
            <a:spLocks noGrp="1"/>
          </p:cNvSpPr>
          <p:nvPr>
            <p:ph type="title"/>
          </p:nvPr>
        </p:nvSpPr>
        <p:spPr>
          <a:xfrm>
            <a:off x="386079" y="568858"/>
            <a:ext cx="4155442" cy="13255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Texto del título</a:t>
            </a:r>
          </a:p>
        </p:txBody>
      </p:sp>
      <p:sp>
        <p:nvSpPr>
          <p:cNvPr id="9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ítulo y objet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o del título"/>
          <p:cNvSpPr txBox="1">
            <a:spLocks noGrp="1"/>
          </p:cNvSpPr>
          <p:nvPr>
            <p:ph type="title"/>
          </p:nvPr>
        </p:nvSpPr>
        <p:spPr>
          <a:xfrm>
            <a:off x="452119" y="542982"/>
            <a:ext cx="4114801" cy="10291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45C4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988559" y="1825625"/>
            <a:ext cx="6365241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ítulo y objet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o del título"/>
          <p:cNvSpPr txBox="1">
            <a:spLocks noGrp="1"/>
          </p:cNvSpPr>
          <p:nvPr>
            <p:ph type="title"/>
          </p:nvPr>
        </p:nvSpPr>
        <p:spPr>
          <a:xfrm>
            <a:off x="274317" y="578801"/>
            <a:ext cx="4036424" cy="1260476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A42145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785359" y="1209039"/>
            <a:ext cx="6568441" cy="4967925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611618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40404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36761"/>
            <a:ext cx="5682934" cy="823913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4572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indent="9144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indent="13716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indent="1828800"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2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807959" y="2051684"/>
            <a:ext cx="3967481" cy="823913"/>
          </a:xfrm>
          <a:prstGeom prst="rect">
            <a:avLst/>
          </a:prstGeom>
        </p:spPr>
        <p:txBody>
          <a:bodyPr anchor="b"/>
          <a:lstStyle/>
          <a:p>
            <a:pPr>
              <a:defRPr sz="2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/>
          </a:p>
        </p:txBody>
      </p:sp>
      <p:sp>
        <p:nvSpPr>
          <p:cNvPr id="13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11480" y="598713"/>
            <a:ext cx="10942320" cy="1213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9" r:id="rId5"/>
    <p:sldLayoutId id="2147483660" r:id="rId6"/>
    <p:sldLayoutId id="2147483662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Actividades/No.%201%20-%20lectura%20auditor&#237;a%20de%20desempe&#241;o.docx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Unidad%202%20-%20marco%20de%20referencia.pptx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../Actividades/No.%203%20-%20lectura%20auditor&#237;a%20de%20desempe&#241;o%20-%20los%20seis%20conceptos%20clave.docx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42" y="4932183"/>
            <a:ext cx="1551118" cy="17413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5BF5953-6F18-4804-BB99-B3B18134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99" y="1925817"/>
            <a:ext cx="9645902" cy="53666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990033"/>
                </a:solidFill>
                <a:latin typeface="Montserrat" panose="00000500000000000000" pitchFamily="2" charset="0"/>
              </a:rPr>
              <a:t>Auditoría de Desempeño (AD)</a:t>
            </a:r>
            <a:endParaRPr lang="es-MX" sz="3600" dirty="0">
              <a:solidFill>
                <a:srgbClr val="990033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3F74D2-34B5-4FEB-8817-8B0995C3A332}"/>
              </a:ext>
            </a:extLst>
          </p:cNvPr>
          <p:cNvSpPr/>
          <p:nvPr/>
        </p:nvSpPr>
        <p:spPr>
          <a:xfrm>
            <a:off x="2347404" y="3223601"/>
            <a:ext cx="76347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1</a:t>
            </a:r>
          </a:p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Antecedentes, definiciones y conceptos de las AD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917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C827A-E4C8-45FE-823E-E0E227E7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Evolución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03A1C2-7170-4D18-A324-829870F5B5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85359" y="578801"/>
            <a:ext cx="6568441" cy="582549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</a:pPr>
            <a:r>
              <a:rPr lang="es-MX" dirty="0"/>
              <a:t>En el 2000 la SECODAM se conjuntó con el IMCP para publicar el libro de “Auditoría al Desempeño”, con el propósito de establecer si las dependencias y entidades cumplían, además de la normatividad, los programas y metas, con las expectativas de la población que recibía los bienes y servicios; así como evaluar la eficiencia y eficacia en el cumplimiento de los objetivos.</a:t>
            </a:r>
          </a:p>
          <a:p>
            <a:pPr algn="just">
              <a:lnSpc>
                <a:spcPct val="114000"/>
              </a:lnSpc>
            </a:pPr>
            <a:r>
              <a:rPr lang="es-MX" dirty="0"/>
              <a:t>Con este enfoque la SECODAM emitió la “Guía de Auditoría al Desempeño”.</a:t>
            </a:r>
          </a:p>
          <a:p>
            <a:pPr algn="just">
              <a:lnSpc>
                <a:spcPct val="114000"/>
              </a:lnSpc>
            </a:pPr>
            <a:r>
              <a:rPr lang="es-MX" dirty="0"/>
              <a:t>En el 2005 la Unidad de Auditoría Gubernamental (UAG) de la SFP inició la práctica de 26 AD.</a:t>
            </a:r>
          </a:p>
          <a:p>
            <a:pPr algn="just">
              <a:lnSpc>
                <a:spcPct val="114000"/>
              </a:lnSpc>
            </a:pPr>
            <a:r>
              <a:rPr lang="es-MX" dirty="0"/>
              <a:t>Se aplicó la metodología de INTOSAI, AMDAID, GAO.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70C099-D801-475C-89AC-402959171B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66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Subtema 1.2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Definiciones de las 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335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E83BC79-010D-443A-8F01-70FC7F45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Definiciones</a:t>
            </a:r>
            <a:br>
              <a:rPr lang="es-MX" dirty="0"/>
            </a:br>
            <a:r>
              <a:rPr lang="es-MX" dirty="0"/>
              <a:t>ASF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E1D47AD-3711-449C-B8ED-D513761C567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ASF:</a:t>
            </a:r>
          </a:p>
          <a:p>
            <a:pPr algn="just">
              <a:lnSpc>
                <a:spcPct val="150000"/>
              </a:lnSpc>
            </a:pPr>
            <a:r>
              <a:rPr lang="es-MX" i="1" dirty="0"/>
              <a:t>“Es la revisión de la </a:t>
            </a:r>
            <a:r>
              <a:rPr lang="es-MX" b="1" i="1" u="sng" dirty="0"/>
              <a:t>E</a:t>
            </a:r>
            <a:r>
              <a:rPr lang="es-MX" i="1" u="sng" dirty="0"/>
              <a:t>ficacia</a:t>
            </a:r>
            <a:r>
              <a:rPr lang="es-MX" i="1" dirty="0"/>
              <a:t>, </a:t>
            </a:r>
            <a:r>
              <a:rPr lang="es-MX" b="1" i="1" u="sng" dirty="0"/>
              <a:t>E</a:t>
            </a:r>
            <a:r>
              <a:rPr lang="es-MX" i="1" u="sng" dirty="0"/>
              <a:t>ficiencia</a:t>
            </a:r>
            <a:r>
              <a:rPr lang="es-MX" i="1" dirty="0"/>
              <a:t>, </a:t>
            </a:r>
            <a:r>
              <a:rPr lang="es-MX" b="1" i="1" u="sng" dirty="0"/>
              <a:t>E</a:t>
            </a:r>
            <a:r>
              <a:rPr lang="es-MX" i="1" u="sng" dirty="0"/>
              <a:t>conomía</a:t>
            </a:r>
            <a:r>
              <a:rPr lang="es-MX" i="1" dirty="0"/>
              <a:t>, </a:t>
            </a:r>
            <a:r>
              <a:rPr lang="es-MX" b="1" i="1" u="sng" dirty="0"/>
              <a:t>C</a:t>
            </a:r>
            <a:r>
              <a:rPr lang="es-MX" i="1" u="sng" dirty="0"/>
              <a:t>ompetencia</a:t>
            </a:r>
            <a:r>
              <a:rPr lang="es-MX" i="1" dirty="0"/>
              <a:t> de los actores públicos, la </a:t>
            </a:r>
            <a:r>
              <a:rPr lang="es-MX" b="1" i="1" u="sng" dirty="0"/>
              <a:t>C</a:t>
            </a:r>
            <a:r>
              <a:rPr lang="es-MX" i="1" u="sng" dirty="0"/>
              <a:t>alidad</a:t>
            </a:r>
            <a:r>
              <a:rPr lang="es-MX" i="1" dirty="0"/>
              <a:t> del bien o servicio ofrecido y la </a:t>
            </a:r>
            <a:r>
              <a:rPr lang="es-MX" i="1" u="sng" dirty="0"/>
              <a:t>Satisfacción</a:t>
            </a:r>
            <a:r>
              <a:rPr lang="es-MX" i="1" dirty="0"/>
              <a:t> del </a:t>
            </a:r>
            <a:r>
              <a:rPr lang="es-MX" b="1" i="1" dirty="0"/>
              <a:t>C</a:t>
            </a:r>
            <a:r>
              <a:rPr lang="es-MX" i="1" dirty="0"/>
              <a:t>iudadano – beneficiario – usuario, así como el </a:t>
            </a:r>
            <a:r>
              <a:rPr lang="es-MX" b="1" i="1" u="sng" dirty="0"/>
              <a:t>I</a:t>
            </a:r>
            <a:r>
              <a:rPr lang="es-MX" i="1" u="sng" dirty="0"/>
              <a:t>mpacto</a:t>
            </a:r>
            <a:r>
              <a:rPr lang="es-MX" i="1" dirty="0"/>
              <a:t> </a:t>
            </a:r>
            <a:r>
              <a:rPr lang="es-MX" i="1" u="sng" dirty="0"/>
              <a:t>socioeconómico</a:t>
            </a:r>
            <a:r>
              <a:rPr lang="es-MX" i="1" dirty="0"/>
              <a:t> y </a:t>
            </a:r>
            <a:r>
              <a:rPr lang="es-MX" i="1" u="sng" dirty="0"/>
              <a:t>ambiental</a:t>
            </a:r>
            <a:r>
              <a:rPr lang="es-MX" i="1" dirty="0"/>
              <a:t> de la actuación de la administración pública y de los resultados obtenidos por los entes públicos, en operaciones complejas o que por su particularidad deben auditarse mediante enfoques diversos”.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A7C479-E551-4638-B9DB-D12709050D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2856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7F12E-75EF-46A5-9F51-C299EA11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ISSAI 300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79BAF4-070D-4F09-B20F-A487AC914B9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85359" y="2058097"/>
            <a:ext cx="6568441" cy="4118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800" i="1" dirty="0"/>
              <a:t>“Es una revisión independiente, objetiva y confiable de las acciones del gobierno para verificar si operan con eficacia, eficiencia y economía”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C4E388-CC64-4D4C-A0A9-83E7D27C41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13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A4207F-59EE-41C4-AC4A-8C3555AD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766">
            <a:off x="523400" y="2717795"/>
            <a:ext cx="4047500" cy="21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51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3A809-C8C1-4E0E-B230-3B42CA50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DGRPF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565509-68BF-48D2-96A8-022ED636858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i="1" dirty="0"/>
              <a:t>“Revisiones objetivas y confiables que permiten conocer si los programas federales operan bajo los principios de eficacia, eficiencia y economía para el cumplimiento de sus objetivos y metas, conforme a los indicadores establecidos en el PEF y tomando en cuenta el PND, los programas sectoriales, regionales, operativos anuales y demás programas de las entidades fiscalizadas, entre otros, a efecto de verificar el desempeño de los mismos y en su caso, el uso de los recursos públicos federales”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13B8D6-7C7D-48DA-8FCA-13128A93AC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14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E913CB-FDC0-4291-87BE-55DC85A1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474">
            <a:off x="484051" y="2664856"/>
            <a:ext cx="3926459" cy="22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54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CC4E-6CC5-4E4B-B18B-3B783E7E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NM – 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F1933D-A47E-49A6-89F8-2BD4286D88B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i="1" dirty="0"/>
              <a:t>“La AD es una revisión de los resultados de la gestión gubernamental en la atención de determinados problemas públicos; es sistemática, interdisciplinaria, organizada, objetiva, propositiva, independiente y comparativa del impacto social de la gestión pública, tanto de las actividades gubernamentales enfocadas en la ejecución de una política general, sectorial o regional, como de aquellas inherentes al funcionamiento de los entes públicos”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B71179-902C-4451-8CE2-90862546F2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0A6097-0B52-4E54-B2C0-CC4858031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362">
            <a:off x="576849" y="2378341"/>
            <a:ext cx="3714567" cy="24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37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BE0CC-DDAB-4F97-86B1-0B363B1A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D28292-F091-4107-99E9-EB53FC83810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Sistemática.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Interdisciplinaria.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Organizada.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Objetiva.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Propositiva.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Independiente.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/>
              <a:t>Comparativa.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18281-CBEE-442C-A000-64A2797925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91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Subtema 1.3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Sujetos, rubros y conceptos auditables de las 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0271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A4E93-2AD3-40AD-89BC-E16B243D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Sujetos, rubros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073E6D3-86C5-4577-82D7-411F740DC59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MX" dirty="0"/>
              <a:t>Cualquier entidad pública que maneje recursos públicos, entre otros: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Los tres Poderes de la Unión.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Estados y Municipios.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Fideicomisos.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Fondos.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Órganos autónomos.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Órganos descentralizados.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/>
              <a:t>Órganos desconcentrados.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8B1D7-E89F-428A-ABA5-F69C50842B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3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9D3A4E-279C-4BC9-B255-25391339CE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19</a:t>
            </a:fld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C20734-6A92-4422-B893-5AAA55EFB764}"/>
              </a:ext>
            </a:extLst>
          </p:cNvPr>
          <p:cNvSpPr/>
          <p:nvPr/>
        </p:nvSpPr>
        <p:spPr>
          <a:xfrm>
            <a:off x="4181306" y="2109059"/>
            <a:ext cx="1659118" cy="908861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Política Pública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CBD29D4-9BC2-41AC-AF72-7394043FF433}"/>
              </a:ext>
            </a:extLst>
          </p:cNvPr>
          <p:cNvCxnSpPr>
            <a:stCxn id="8" idx="3"/>
          </p:cNvCxnSpPr>
          <p:nvPr/>
        </p:nvCxnSpPr>
        <p:spPr>
          <a:xfrm flipH="1">
            <a:off x="3615698" y="2884820"/>
            <a:ext cx="808580" cy="98428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38B9D9F9-A340-41EE-A177-E3F14FD6A983}"/>
              </a:ext>
            </a:extLst>
          </p:cNvPr>
          <p:cNvSpPr/>
          <p:nvPr/>
        </p:nvSpPr>
        <p:spPr>
          <a:xfrm>
            <a:off x="2765160" y="4158493"/>
            <a:ext cx="1659118" cy="5193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Objetivos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BD10998-9BC1-42D8-8C42-7D92B7AC2E41}"/>
              </a:ext>
            </a:extLst>
          </p:cNvPr>
          <p:cNvCxnSpPr>
            <a:cxnSpLocks/>
          </p:cNvCxnSpPr>
          <p:nvPr/>
        </p:nvCxnSpPr>
        <p:spPr>
          <a:xfrm>
            <a:off x="5536641" y="2951370"/>
            <a:ext cx="558307" cy="91773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E2A40DAE-2F72-4A28-ADC7-7238962C675E}"/>
              </a:ext>
            </a:extLst>
          </p:cNvPr>
          <p:cNvSpPr/>
          <p:nvPr/>
        </p:nvSpPr>
        <p:spPr>
          <a:xfrm>
            <a:off x="5265389" y="4128387"/>
            <a:ext cx="1659118" cy="5193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Metas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EB8A85AD-5B0C-4F03-B070-13C27DD7A507}"/>
              </a:ext>
            </a:extLst>
          </p:cNvPr>
          <p:cNvSpPr/>
          <p:nvPr/>
        </p:nvSpPr>
        <p:spPr>
          <a:xfrm>
            <a:off x="6481281" y="2109059"/>
            <a:ext cx="1659118" cy="2740430"/>
          </a:xfrm>
          <a:prstGeom prst="righ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4930136-1D20-4313-8340-E12A29AAA559}"/>
              </a:ext>
            </a:extLst>
          </p:cNvPr>
          <p:cNvSpPr/>
          <p:nvPr/>
        </p:nvSpPr>
        <p:spPr>
          <a:xfrm>
            <a:off x="8267308" y="1636965"/>
            <a:ext cx="2724346" cy="40862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Indicadores de gestión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B7CC59A-2F04-4850-97EC-12A3B37BA6B2}"/>
              </a:ext>
            </a:extLst>
          </p:cNvPr>
          <p:cNvSpPr/>
          <p:nvPr/>
        </p:nvSpPr>
        <p:spPr>
          <a:xfrm>
            <a:off x="8267308" y="3271284"/>
            <a:ext cx="2724346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Indicadores de objetivos (estratégicos)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39BC88A-A442-4737-AC65-9E6C27CEC184}"/>
              </a:ext>
            </a:extLst>
          </p:cNvPr>
          <p:cNvCxnSpPr>
            <a:stCxn id="17" idx="2"/>
          </p:cNvCxnSpPr>
          <p:nvPr/>
        </p:nvCxnSpPr>
        <p:spPr>
          <a:xfrm>
            <a:off x="9629481" y="3986371"/>
            <a:ext cx="0" cy="33345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8A080F-9BE4-4E22-A292-E69461F43F81}"/>
              </a:ext>
            </a:extLst>
          </p:cNvPr>
          <p:cNvSpPr txBox="1"/>
          <p:nvPr/>
        </p:nvSpPr>
        <p:spPr>
          <a:xfrm>
            <a:off x="8293640" y="4319823"/>
            <a:ext cx="267168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Miden cómo se están cumpliendo l</a:t>
            </a:r>
            <a:r>
              <a:rPr lang="es-MX" dirty="0"/>
              <a:t>os objetivos y metas del programa que cumple con la política pública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726CD6-70DB-4473-A38B-D0DB4040C769}"/>
              </a:ext>
            </a:extLst>
          </p:cNvPr>
          <p:cNvSpPr txBox="1"/>
          <p:nvPr/>
        </p:nvSpPr>
        <p:spPr>
          <a:xfrm>
            <a:off x="8379104" y="2536246"/>
            <a:ext cx="245355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Son las Acciones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¿Cuántas reuniones? Etc.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039561E-CAA7-4699-8A25-A1BF3F72E28F}"/>
              </a:ext>
            </a:extLst>
          </p:cNvPr>
          <p:cNvCxnSpPr/>
          <p:nvPr/>
        </p:nvCxnSpPr>
        <p:spPr>
          <a:xfrm>
            <a:off x="9607485" y="2045585"/>
            <a:ext cx="0" cy="486686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E8C6830-BA06-4966-A547-9D002E1E68FB}"/>
              </a:ext>
            </a:extLst>
          </p:cNvPr>
          <p:cNvSpPr/>
          <p:nvPr/>
        </p:nvSpPr>
        <p:spPr>
          <a:xfrm>
            <a:off x="694307" y="2884820"/>
            <a:ext cx="1454305" cy="102155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/>
              <a:t>Rendición de cuentas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597EFF94-FE5B-444C-886E-921155A45860}"/>
              </a:ext>
            </a:extLst>
          </p:cNvPr>
          <p:cNvSpPr/>
          <p:nvPr/>
        </p:nvSpPr>
        <p:spPr>
          <a:xfrm>
            <a:off x="1696896" y="1937411"/>
            <a:ext cx="1659118" cy="2740430"/>
          </a:xfrm>
          <a:prstGeom prst="righ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B425130-E338-412E-BA63-45B0E3077C92}"/>
              </a:ext>
            </a:extLst>
          </p:cNvPr>
          <p:cNvSpPr/>
          <p:nvPr/>
        </p:nvSpPr>
        <p:spPr>
          <a:xfrm>
            <a:off x="2025990" y="197000"/>
            <a:ext cx="7779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se audita en una AD?</a:t>
            </a:r>
          </a:p>
        </p:txBody>
      </p:sp>
    </p:spTree>
    <p:extLst>
      <p:ext uri="{BB962C8B-B14F-4D97-AF65-F5344CB8AC3E}">
        <p14:creationId xmlns:p14="http://schemas.microsoft.com/office/powerpoint/2010/main" val="30920820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</a:t>
            </a:fld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5BF4E9-C46F-42ED-9D56-82BFBE69AEFA}"/>
              </a:ext>
            </a:extLst>
          </p:cNvPr>
          <p:cNvSpPr/>
          <p:nvPr/>
        </p:nvSpPr>
        <p:spPr>
          <a:xfrm>
            <a:off x="3305926" y="651883"/>
            <a:ext cx="55801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8680">
              <a:lnSpc>
                <a:spcPct val="90000"/>
              </a:lnSpc>
            </a:pPr>
            <a:r>
              <a:rPr lang="es-MX" sz="2400" b="1" kern="1200" dirty="0">
                <a:solidFill>
                  <a:srgbClr val="0070C0"/>
                </a:solidFill>
                <a:latin typeface="Montserrat" panose="00000500000000000000" pitchFamily="2" charset="0"/>
                <a:sym typeface="Montserrat SemiBold"/>
              </a:rPr>
              <a:t>Sub temas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0620BD4-D971-4AA5-A070-B2077DFC374C}"/>
              </a:ext>
            </a:extLst>
          </p:cNvPr>
          <p:cNvSpPr/>
          <p:nvPr/>
        </p:nvSpPr>
        <p:spPr>
          <a:xfrm>
            <a:off x="1206184" y="1283512"/>
            <a:ext cx="9997865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1.1. Origen y evolución de las AD.</a:t>
            </a:r>
            <a:r>
              <a:rPr kumimoji="0" lang="es-MX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662E32A-46B6-4E45-A903-9645B855766B}"/>
              </a:ext>
            </a:extLst>
          </p:cNvPr>
          <p:cNvSpPr/>
          <p:nvPr/>
        </p:nvSpPr>
        <p:spPr>
          <a:xfrm>
            <a:off x="1209870" y="1950047"/>
            <a:ext cx="9997865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1.2. Definiciones de las AD.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7C605B2-7B61-4FF5-9A6E-388CEB88CA99}"/>
              </a:ext>
            </a:extLst>
          </p:cNvPr>
          <p:cNvSpPr/>
          <p:nvPr/>
        </p:nvSpPr>
        <p:spPr>
          <a:xfrm>
            <a:off x="1206185" y="2616583"/>
            <a:ext cx="9997865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1.3. Sujetos, rubros y conceptos auditables.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FA6CD19-3CEA-4BB2-9F3B-BC3449FCF7B8}"/>
              </a:ext>
            </a:extLst>
          </p:cNvPr>
          <p:cNvSpPr/>
          <p:nvPr/>
        </p:nvSpPr>
        <p:spPr>
          <a:xfrm>
            <a:off x="1206185" y="3248511"/>
            <a:ext cx="9997866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1.4. Los seis conceptos clave de la auditoría de desempeño.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D8AB559-47AD-4E8E-8E74-06E43CA33956}"/>
              </a:ext>
            </a:extLst>
          </p:cNvPr>
          <p:cNvSpPr/>
          <p:nvPr/>
        </p:nvSpPr>
        <p:spPr>
          <a:xfrm>
            <a:off x="1223943" y="3911136"/>
            <a:ext cx="9997866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>
                <a:solidFill>
                  <a:schemeClr val="tx1"/>
                </a:solidFill>
              </a:rPr>
              <a:t>1.5. Política pública.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889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Subtema 1.4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Los seis conceptos clave de la auditoría de desempeño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005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83044D6-A4B8-48A4-842B-55B88617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Elementos</a:t>
            </a:r>
            <a:br>
              <a:rPr lang="es-MX" dirty="0"/>
            </a:br>
            <a:r>
              <a:rPr lang="es-MX" dirty="0"/>
              <a:t>Vertientes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5B7283-EA94-4FCB-87F3-91A9893641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21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F6C2FA-6708-46FA-ACDA-99C525D7B749}"/>
              </a:ext>
            </a:extLst>
          </p:cNvPr>
          <p:cNvSpPr txBox="1"/>
          <p:nvPr/>
        </p:nvSpPr>
        <p:spPr>
          <a:xfrm>
            <a:off x="5050645" y="1619794"/>
            <a:ext cx="17690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Las tres </a:t>
            </a: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“E”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111952C1-7F23-4146-909E-44969C21AC79}"/>
              </a:ext>
            </a:extLst>
          </p:cNvPr>
          <p:cNvSpPr/>
          <p:nvPr/>
        </p:nvSpPr>
        <p:spPr>
          <a:xfrm>
            <a:off x="7130432" y="609792"/>
            <a:ext cx="621431" cy="2543222"/>
          </a:xfrm>
          <a:prstGeom prst="leftBrace">
            <a:avLst/>
          </a:prstGeom>
          <a:noFill/>
          <a:ln w="25400" cap="flat">
            <a:solidFill>
              <a:srgbClr val="99003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0720A0-AF9F-4F68-BDCB-F821E16114A6}"/>
              </a:ext>
            </a:extLst>
          </p:cNvPr>
          <p:cNvSpPr txBox="1"/>
          <p:nvPr/>
        </p:nvSpPr>
        <p:spPr>
          <a:xfrm>
            <a:off x="7751863" y="805543"/>
            <a:ext cx="36019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Eficacia.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A346E4-BBA0-4955-94D4-3CCC6473C8D8}"/>
              </a:ext>
            </a:extLst>
          </p:cNvPr>
          <p:cNvSpPr txBox="1"/>
          <p:nvPr/>
        </p:nvSpPr>
        <p:spPr>
          <a:xfrm>
            <a:off x="7751863" y="1516507"/>
            <a:ext cx="36019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Eficiencia.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6DF21F-7944-47EA-918A-DDDC4DE87D43}"/>
              </a:ext>
            </a:extLst>
          </p:cNvPr>
          <p:cNvSpPr txBox="1"/>
          <p:nvPr/>
        </p:nvSpPr>
        <p:spPr>
          <a:xfrm>
            <a:off x="7751863" y="2334760"/>
            <a:ext cx="36019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Economía.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FA3521-A242-4C49-BB37-EBDEE4A6C862}"/>
              </a:ext>
            </a:extLst>
          </p:cNvPr>
          <p:cNvSpPr txBox="1"/>
          <p:nvPr/>
        </p:nvSpPr>
        <p:spPr>
          <a:xfrm>
            <a:off x="5130736" y="4724560"/>
            <a:ext cx="178510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Las tres </a:t>
            </a: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“C”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374EFE71-5431-48F5-B11F-AC94FBAD3A37}"/>
              </a:ext>
            </a:extLst>
          </p:cNvPr>
          <p:cNvSpPr/>
          <p:nvPr/>
        </p:nvSpPr>
        <p:spPr>
          <a:xfrm>
            <a:off x="7130432" y="3714558"/>
            <a:ext cx="621431" cy="2543222"/>
          </a:xfrm>
          <a:prstGeom prst="leftBrace">
            <a:avLst/>
          </a:prstGeom>
          <a:noFill/>
          <a:ln w="25400" cap="flat">
            <a:solidFill>
              <a:srgbClr val="99003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CBBEB3-9E8F-4A4E-93DB-A24CA6C88D07}"/>
              </a:ext>
            </a:extLst>
          </p:cNvPr>
          <p:cNvSpPr txBox="1"/>
          <p:nvPr/>
        </p:nvSpPr>
        <p:spPr>
          <a:xfrm>
            <a:off x="7751863" y="3846308"/>
            <a:ext cx="360193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s-MX" sz="2800" dirty="0"/>
              <a:t>Competencia de los actores</a:t>
            </a: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C9E229-D383-4935-A610-6133833B21FB}"/>
              </a:ext>
            </a:extLst>
          </p:cNvPr>
          <p:cNvSpPr txBox="1"/>
          <p:nvPr/>
        </p:nvSpPr>
        <p:spPr>
          <a:xfrm>
            <a:off x="7751863" y="4964211"/>
            <a:ext cx="36019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Calidad del servicio.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78B663-DC59-443E-86EB-891ECCA3F5A7}"/>
              </a:ext>
            </a:extLst>
          </p:cNvPr>
          <p:cNvSpPr txBox="1"/>
          <p:nvPr/>
        </p:nvSpPr>
        <p:spPr>
          <a:xfrm>
            <a:off x="7751863" y="5651227"/>
            <a:ext cx="36019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MX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Ciudadano usuario.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292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3312E-1F0B-4264-AD32-2F489957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Eficacia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761E66-0935-4BF8-AEC2-A50C5B813E8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Concepto ligado al logro de objetivos y metas, es el análisis de los resultados o consecuencias de la acción gubernamental comparado con lo pretendido.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Los indicadores estratégicos son los parámetros de medición de la eficacia para verificar si se cumplieron los objetivos de un programa, la entidad o la política pública.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DBEB72-E223-4C9F-AF15-D1D4389B27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224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087D2-89D3-4A86-8BB1-A6E92FF7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Eficiencia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B4323-E722-4EFE-A6F6-03B480E5D04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Evalúa el recorrido entre medios y fines; es la proporción entre la utilización de insumos, recursos, tiempo y la forma en que se relacionan los fines con los medios.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Se mide con indicadores de gestión; éstos se centran en los procesos clave por medio de los cuales opera una política pública.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FB5F65-C5DA-491F-B650-DAD5804702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69915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AED62-BD5E-4F87-AB15-5ADD5859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Economía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244CC-AF09-4863-B2EE-7C8FAD5A7F2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Mide el costo de los recursos aplicados para lograr los objetivos; implica racionalidad.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Elegir entre varias opciones la alternativa que conduzca al máximo cumplimiento de los objetivos con el menor gasto presupuestal posible.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9465C5-E401-489D-803A-30BC8BCC8E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9190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EB5B6-0DBF-4967-B069-33F2F528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Competencia de</a:t>
            </a:r>
            <a:br>
              <a:rPr lang="es-MX" dirty="0"/>
            </a:br>
            <a:r>
              <a:rPr lang="es-MX" dirty="0"/>
              <a:t>los actores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B7011-D8E1-4BF8-8EFB-170B3BBD14F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Se refiere a la competencia de quienes efectúan las tareas en el sector público: instituciones y servidores públicos.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Determina si las instituciones y los servidores públicos son capaces de hacer con calidad lo que tienen que hacer.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FDE98A-1216-4FAA-BD5C-55EDD2711A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2520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A9344-C7C4-44A5-9505-D4CA3D15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Calidad del bien o</a:t>
            </a:r>
            <a:br>
              <a:rPr lang="es-MX" dirty="0"/>
            </a:br>
            <a:r>
              <a:rPr lang="es-MX" dirty="0"/>
              <a:t>servicio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75E278-5726-4F74-8C17-5EB3DD5EBEF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El gobierno debe proporcionar bienes y servicios con los más altos estándares de calidad.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Se debe revisar que se ofrezca a los ciudadanos servicios que correspondan a su particular situación.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01F4C2-7387-4A56-8DFD-8ED8FC17BE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84702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2BEBB-4AD1-4961-8F8E-FA206733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Ciudadano usuario</a:t>
            </a:r>
            <a:br>
              <a:rPr lang="es-MX" dirty="0"/>
            </a:br>
            <a:r>
              <a:rPr lang="es-MX" dirty="0"/>
              <a:t>o beneficiario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80720-B6C0-4D3A-A798-CAD09A33CD1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Es la persona que hace uso de los bienes y servicios que genera el gobierno.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El gobierno debe dejar satisfecho al ciudadano cuando le presta un servicio o le otorga un bien.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F548CA-88C0-42F7-AB92-92C5D246A2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05897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Subtema 1.5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Política pública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1090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2A686E6-46E3-4F41-8E27-178718D2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Política pública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5B1B9F7-D563-487B-B2AC-1ABD86D52F1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Se han convertido en el enfoque más utilizado en nuestros días para darle sentido a las tareas del Estado, son una selección y una definición de los problemas públicos que se quieren atender.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Son un conjunto de directrices, lineamientos y orientaciones que se traducen en decisiones de gobierno. Para su elaboración se identifica y define la problemática, tanto actual como futura, se seleccionan posibles soluciones; se establecen objetivos y metas, así como líneas de acción.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6EE314-C534-460E-91E2-3C04D29D66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2779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Generalidades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Etapas del acto de fiscalización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8945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no.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Debate 1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6247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3521F3B-5BD1-4A05-AAD2-B44002F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Debate 1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18A36E2-8A7A-4F41-BB9D-96360038709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Supuesto: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Nota periodística por la falta de atención al cáncer cérvico uterino y de mama a los derecho – habientes del sistema de salud: IMSS e ISSSTE.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Uds. son jefes de auditorías, la duda es: </a:t>
            </a:r>
            <a:r>
              <a:rPr lang="es-MX" b="1" dirty="0">
                <a:solidFill>
                  <a:srgbClr val="990033"/>
                </a:solidFill>
              </a:rPr>
              <a:t>¿Esta problemática se atiende con una auditoría de cumplimiento o una auditoría de desempeño?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49BCC0-BFC7-4FA0-B0F2-6DA8238D9E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28657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no.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  <a:hlinkClick r:id="rId2" action="ppaction://hlinkfile"/>
              </a:rPr>
              <a:t>Lectura 1 – ASF. Auditorías de Desempeño - características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3286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no. 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  <a:hlinkClick r:id="rId2" action="ppaction://hlinkpres?slideindex=1&amp;slidetitle="/>
              </a:rPr>
              <a:t>Lectura 2 – ASF: Auditorías de Desempeño - contexto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3823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no. 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  <a:hlinkClick r:id="rId2" action="ppaction://hlinkfile"/>
              </a:rPr>
              <a:t>Lectura 3 – ASF: Auditorías de Desempeño – 6 conceptos clave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6305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/>
              <a:t>Unidad 1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55623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33C85-7185-4E21-821E-1F000BA9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59" y="714524"/>
            <a:ext cx="10521950" cy="815268"/>
          </a:xfrm>
        </p:spPr>
        <p:txBody>
          <a:bodyPr/>
          <a:lstStyle/>
          <a:p>
            <a:r>
              <a:rPr lang="es-MX" dirty="0"/>
              <a:t>Tarea 1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C11735-A297-42CA-874C-498B1CC14C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36</a:t>
            </a:fld>
            <a:endParaRPr lang="es-MX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26E9FFE-1A68-4646-B353-820CB8B8ED82}"/>
              </a:ext>
            </a:extLst>
          </p:cNvPr>
          <p:cNvCxnSpPr/>
          <p:nvPr/>
        </p:nvCxnSpPr>
        <p:spPr>
          <a:xfrm>
            <a:off x="950976" y="1792224"/>
            <a:ext cx="10270833" cy="0"/>
          </a:xfrm>
          <a:prstGeom prst="line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FA24471-07A7-4BB9-AF50-6787DF5F0373}"/>
              </a:ext>
            </a:extLst>
          </p:cNvPr>
          <p:cNvSpPr/>
          <p:nvPr/>
        </p:nvSpPr>
        <p:spPr>
          <a:xfrm>
            <a:off x="1161287" y="2418323"/>
            <a:ext cx="97549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Notas periodísticas 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incumplimiento de objetivos, metas o mal desempeño de dependencias (federales o estatales).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6A6676-D6E2-4393-8EA8-F625628A9B46}"/>
              </a:ext>
            </a:extLst>
          </p:cNvPr>
          <p:cNvSpPr/>
          <p:nvPr/>
        </p:nvSpPr>
        <p:spPr>
          <a:xfrm>
            <a:off x="1161288" y="3682760"/>
            <a:ext cx="99285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13" indent="-265113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¿Cuáles consideras que es la diferencia principal entre una auditoría al desempeño y una auditoría de cumplimiento financiero?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0087E5B-BC89-4729-AA36-17145FA481D3}"/>
              </a:ext>
            </a:extLst>
          </p:cNvPr>
          <p:cNvSpPr/>
          <p:nvPr/>
        </p:nvSpPr>
        <p:spPr>
          <a:xfrm>
            <a:off x="1161288" y="4923181"/>
            <a:ext cx="99285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5113" indent="-265113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 ¿Cuál es la definición de AD de la AMDAID?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01225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37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42" y="4932183"/>
            <a:ext cx="1551118" cy="17413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5BF5953-6F18-4804-BB99-B3B18134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99" y="1925817"/>
            <a:ext cx="9645902" cy="53666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990033"/>
                </a:solidFill>
                <a:latin typeface="Montserrat" panose="00000500000000000000" pitchFamily="2" charset="0"/>
              </a:rPr>
              <a:t>Auditoría de Desempeño (AD)</a:t>
            </a:r>
            <a:endParaRPr lang="es-MX" sz="3600" dirty="0">
              <a:solidFill>
                <a:srgbClr val="990033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3F74D2-34B5-4FEB-8817-8B0995C3A332}"/>
              </a:ext>
            </a:extLst>
          </p:cNvPr>
          <p:cNvSpPr/>
          <p:nvPr/>
        </p:nvSpPr>
        <p:spPr>
          <a:xfrm>
            <a:off x="2347404" y="3223601"/>
            <a:ext cx="76347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1</a:t>
            </a:r>
          </a:p>
          <a:p>
            <a:pPr algn="ctr"/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Antecedentes, definiciones y conceptos de las AD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3702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31D9D-D86A-4EFD-BC8D-88B1CDDB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54" y="1190058"/>
            <a:ext cx="5465255" cy="307085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MX" dirty="0"/>
              <a:t>¿Cuáles son las etapas de un acto de fiscalización?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C4C83A-ADC1-4C88-B652-98BD8D0CE9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73D700-214D-4977-BAF9-14FBA39A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04" y="1190058"/>
            <a:ext cx="4514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27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7A21CF-E1E6-492E-BC78-FD672BC1F1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DBD303-9517-4A51-8125-406B9412166A}"/>
              </a:ext>
            </a:extLst>
          </p:cNvPr>
          <p:cNvSpPr/>
          <p:nvPr/>
        </p:nvSpPr>
        <p:spPr>
          <a:xfrm>
            <a:off x="3219251" y="554073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Etapas de auditoría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F27B754-2E86-471D-9912-947E48BF2C5B}"/>
              </a:ext>
            </a:extLst>
          </p:cNvPr>
          <p:cNvGrpSpPr/>
          <p:nvPr/>
        </p:nvGrpSpPr>
        <p:grpSpPr>
          <a:xfrm>
            <a:off x="2083324" y="1477402"/>
            <a:ext cx="8088198" cy="4687727"/>
            <a:chOff x="0" y="-71561"/>
            <a:chExt cx="5222637" cy="2707488"/>
          </a:xfrm>
        </p:grpSpPr>
        <p:sp>
          <p:nvSpPr>
            <p:cNvPr id="7" name="Shape 1073741832">
              <a:extLst>
                <a:ext uri="{FF2B5EF4-FFF2-40B4-BE49-F238E27FC236}">
                  <a16:creationId xmlns:a16="http://schemas.microsoft.com/office/drawing/2014/main" id="{C7572511-027A-4FEF-8B95-8F81A87EE60F}"/>
                </a:ext>
              </a:extLst>
            </p:cNvPr>
            <p:cNvSpPr/>
            <p:nvPr/>
          </p:nvSpPr>
          <p:spPr>
            <a:xfrm>
              <a:off x="0" y="198120"/>
              <a:ext cx="300117" cy="2437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S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U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P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E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R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V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I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S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I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O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  <a:p>
              <a:pPr>
                <a:lnSpc>
                  <a:spcPct val="120000"/>
                </a:lnSpc>
                <a:spcAft>
                  <a:spcPts val="400"/>
                </a:spcAft>
              </a:pPr>
              <a:r>
                <a:rPr lang="en-US" dirty="0">
                  <a:solidFill>
                    <a:srgbClr val="434343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N</a:t>
              </a:r>
              <a:endParaRPr lang="es-MX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6D4054E-F12E-4FB6-B8ED-2F7F147A202B}"/>
                </a:ext>
              </a:extLst>
            </p:cNvPr>
            <p:cNvGrpSpPr/>
            <p:nvPr/>
          </p:nvGrpSpPr>
          <p:grpSpPr>
            <a:xfrm>
              <a:off x="403860" y="-71561"/>
              <a:ext cx="4818777" cy="2699868"/>
              <a:chOff x="7620" y="-71561"/>
              <a:chExt cx="4818777" cy="2699868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A85D1628-21EA-4EDF-9331-87CFCB33336E}"/>
                  </a:ext>
                </a:extLst>
              </p:cNvPr>
              <p:cNvGrpSpPr/>
              <p:nvPr/>
            </p:nvGrpSpPr>
            <p:grpSpPr>
              <a:xfrm>
                <a:off x="7620" y="-71561"/>
                <a:ext cx="4325288" cy="2389590"/>
                <a:chOff x="7620" y="-71561"/>
                <a:chExt cx="4325288" cy="2389590"/>
              </a:xfrm>
            </p:grpSpPr>
            <p:grpSp>
              <p:nvGrpSpPr>
                <p:cNvPr id="11" name="Grupo 10">
                  <a:extLst>
                    <a:ext uri="{FF2B5EF4-FFF2-40B4-BE49-F238E27FC236}">
                      <a16:creationId xmlns:a16="http://schemas.microsoft.com/office/drawing/2014/main" id="{52D8528F-DD07-429C-97A4-D3754FCF8E14}"/>
                    </a:ext>
                  </a:extLst>
                </p:cNvPr>
                <p:cNvGrpSpPr/>
                <p:nvPr/>
              </p:nvGrpSpPr>
              <p:grpSpPr>
                <a:xfrm>
                  <a:off x="60842" y="-71561"/>
                  <a:ext cx="4272066" cy="1637994"/>
                  <a:chOff x="60842" y="-71561"/>
                  <a:chExt cx="4272066" cy="1637994"/>
                </a:xfrm>
              </p:grpSpPr>
              <p:sp>
                <p:nvSpPr>
                  <p:cNvPr id="18" name="Shape 1073741825">
                    <a:extLst>
                      <a:ext uri="{FF2B5EF4-FFF2-40B4-BE49-F238E27FC236}">
                        <a16:creationId xmlns:a16="http://schemas.microsoft.com/office/drawing/2014/main" id="{3A94B26C-A16E-4700-B989-05DF4439F87E}"/>
                      </a:ext>
                    </a:extLst>
                  </p:cNvPr>
                  <p:cNvSpPr/>
                  <p:nvPr/>
                </p:nvSpPr>
                <p:spPr>
                  <a:xfrm>
                    <a:off x="411480" y="-71561"/>
                    <a:ext cx="3505200" cy="1637994"/>
                  </a:xfrm>
                  <a:prstGeom prst="rightArrow">
                    <a:avLst>
                      <a:gd name="adj1" fmla="val 32000"/>
                      <a:gd name="adj2" fmla="val 54504"/>
                    </a:avLst>
                  </a:prstGeom>
                  <a:solidFill>
                    <a:srgbClr val="AAAAA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grpSp>
                <p:nvGrpSpPr>
                  <p:cNvPr id="19" name="Group 1073741828">
                    <a:extLst>
                      <a:ext uri="{FF2B5EF4-FFF2-40B4-BE49-F238E27FC236}">
                        <a16:creationId xmlns:a16="http://schemas.microsoft.com/office/drawing/2014/main" id="{5F21191E-BFEC-4601-9721-F429EC13C919}"/>
                      </a:ext>
                    </a:extLst>
                  </p:cNvPr>
                  <p:cNvGrpSpPr/>
                  <p:nvPr/>
                </p:nvGrpSpPr>
                <p:grpSpPr>
                  <a:xfrm>
                    <a:off x="60842" y="522798"/>
                    <a:ext cx="1270000" cy="445261"/>
                    <a:chOff x="60842" y="-41082"/>
                    <a:chExt cx="1270000" cy="445260"/>
                  </a:xfrm>
                </p:grpSpPr>
                <p:sp>
                  <p:nvSpPr>
                    <p:cNvPr id="26" name="Shape 1073741826">
                      <a:extLst>
                        <a:ext uri="{FF2B5EF4-FFF2-40B4-BE49-F238E27FC236}">
                          <a16:creationId xmlns:a16="http://schemas.microsoft.com/office/drawing/2014/main" id="{0619E683-7A5A-4C4F-9D5B-C8C7DBEEF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2" y="-41082"/>
                      <a:ext cx="1270000" cy="419815"/>
                    </a:xfrm>
                    <a:prstGeom prst="roundRect">
                      <a:avLst>
                        <a:gd name="adj" fmla="val 45377"/>
                      </a:avLst>
                    </a:prstGeom>
                    <a:solidFill>
                      <a:srgbClr val="4D683D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endParaRPr lang="es-MX" sz="2000" dirty="0"/>
                    </a:p>
                  </p:txBody>
                </p:sp>
                <p:sp>
                  <p:nvSpPr>
                    <p:cNvPr id="27" name="Shape 1073741827">
                      <a:extLst>
                        <a:ext uri="{FF2B5EF4-FFF2-40B4-BE49-F238E27FC236}">
                          <a16:creationId xmlns:a16="http://schemas.microsoft.com/office/drawing/2014/main" id="{24E6ACAB-296A-4B37-A3C6-E03D4F24A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60" y="73660"/>
                      <a:ext cx="1142762" cy="33051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es-ES_tradnl" dirty="0">
                          <a:solidFill>
                            <a:srgbClr val="FEFEFE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PLANEACION</a:t>
                      </a:r>
                      <a:endParaRPr lang="es-MX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  <p:grpSp>
                <p:nvGrpSpPr>
                  <p:cNvPr id="20" name="Group 1073741831">
                    <a:extLst>
                      <a:ext uri="{FF2B5EF4-FFF2-40B4-BE49-F238E27FC236}">
                        <a16:creationId xmlns:a16="http://schemas.microsoft.com/office/drawing/2014/main" id="{5146F74A-6C47-488E-8D96-6A68B8D6B649}"/>
                      </a:ext>
                    </a:extLst>
                  </p:cNvPr>
                  <p:cNvGrpSpPr/>
                  <p:nvPr/>
                </p:nvGrpSpPr>
                <p:grpSpPr>
                  <a:xfrm>
                    <a:off x="1554361" y="522798"/>
                    <a:ext cx="1270000" cy="442086"/>
                    <a:chOff x="22741" y="-71562"/>
                    <a:chExt cx="1270000" cy="442085"/>
                  </a:xfrm>
                </p:grpSpPr>
                <p:sp>
                  <p:nvSpPr>
                    <p:cNvPr id="24" name="Shape 1073741829">
                      <a:extLst>
                        <a:ext uri="{FF2B5EF4-FFF2-40B4-BE49-F238E27FC236}">
                          <a16:creationId xmlns:a16="http://schemas.microsoft.com/office/drawing/2014/main" id="{D4C0BFCD-FB53-4FBE-A406-EF42EA9CE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41" y="-71562"/>
                      <a:ext cx="1270000" cy="419815"/>
                    </a:xfrm>
                    <a:prstGeom prst="roundRect">
                      <a:avLst>
                        <a:gd name="adj" fmla="val 45377"/>
                      </a:avLst>
                    </a:prstGeom>
                    <a:solidFill>
                      <a:srgbClr val="FFFFFF"/>
                    </a:solidFill>
                    <a:ln w="6350" cap="flat">
                      <a:noFill/>
                      <a:prstDash val="solid"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endParaRPr lang="es-MX"/>
                    </a:p>
                  </p:txBody>
                </p:sp>
                <p:sp>
                  <p:nvSpPr>
                    <p:cNvPr id="25" name="Shape 1073741830">
                      <a:extLst>
                        <a:ext uri="{FF2B5EF4-FFF2-40B4-BE49-F238E27FC236}">
                          <a16:creationId xmlns:a16="http://schemas.microsoft.com/office/drawing/2014/main" id="{0D1B5134-5058-4E5C-858D-8B7B670DC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69" y="40005"/>
                      <a:ext cx="1142762" cy="33051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es-ES_tradnl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EJECUCION</a:t>
                      </a:r>
                      <a:endParaRPr lang="es-MX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  <p:grpSp>
                <p:nvGrpSpPr>
                  <p:cNvPr id="21" name="Group 1073741835">
                    <a:extLst>
                      <a:ext uri="{FF2B5EF4-FFF2-40B4-BE49-F238E27FC236}">
                        <a16:creationId xmlns:a16="http://schemas.microsoft.com/office/drawing/2014/main" id="{9E5757B2-AD6D-4A82-9C3D-202941A7123B}"/>
                      </a:ext>
                    </a:extLst>
                  </p:cNvPr>
                  <p:cNvGrpSpPr/>
                  <p:nvPr/>
                </p:nvGrpSpPr>
                <p:grpSpPr>
                  <a:xfrm>
                    <a:off x="3062908" y="522798"/>
                    <a:ext cx="1270000" cy="437641"/>
                    <a:chOff x="-7952" y="-63942"/>
                    <a:chExt cx="1270000" cy="437640"/>
                  </a:xfrm>
                </p:grpSpPr>
                <p:sp>
                  <p:nvSpPr>
                    <p:cNvPr id="22" name="Shape 1073741833">
                      <a:extLst>
                        <a:ext uri="{FF2B5EF4-FFF2-40B4-BE49-F238E27FC236}">
                          <a16:creationId xmlns:a16="http://schemas.microsoft.com/office/drawing/2014/main" id="{B29A67A8-8E29-4CE4-8300-EA73E70A26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952" y="-63942"/>
                      <a:ext cx="1270000" cy="419815"/>
                    </a:xfrm>
                    <a:prstGeom prst="roundRect">
                      <a:avLst>
                        <a:gd name="adj" fmla="val 45377"/>
                      </a:avLst>
                    </a:prstGeom>
                    <a:solidFill>
                      <a:srgbClr val="DC592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endParaRPr lang="es-MX"/>
                    </a:p>
                  </p:txBody>
                </p:sp>
                <p:sp>
                  <p:nvSpPr>
                    <p:cNvPr id="23" name="Shape 1073741834">
                      <a:extLst>
                        <a:ext uri="{FF2B5EF4-FFF2-40B4-BE49-F238E27FC236}">
                          <a16:creationId xmlns:a16="http://schemas.microsoft.com/office/drawing/2014/main" id="{8886C291-66F3-4DC1-9266-F58FF552DC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69" y="43180"/>
                      <a:ext cx="1142762" cy="33051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es-ES_tradnl" dirty="0">
                          <a:solidFill>
                            <a:srgbClr val="FEFEFE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Arial Unicode MS"/>
                        </a:rPr>
                        <a:t>INFORME</a:t>
                      </a:r>
                      <a:endParaRPr lang="es-MX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/>
                        <a:cs typeface="Arial Unicode MS"/>
                      </a:endParaRPr>
                    </a:p>
                  </p:txBody>
                </p:sp>
              </p:grpSp>
            </p:grpSp>
            <p:sp>
              <p:nvSpPr>
                <p:cNvPr id="12" name="Shape 1073741839">
                  <a:extLst>
                    <a:ext uri="{FF2B5EF4-FFF2-40B4-BE49-F238E27FC236}">
                      <a16:creationId xmlns:a16="http://schemas.microsoft.com/office/drawing/2014/main" id="{3FDA1043-FD07-4A4A-83C1-0CD7519C78BA}"/>
                    </a:ext>
                  </a:extLst>
                </p:cNvPr>
                <p:cNvSpPr/>
                <p:nvPr/>
              </p:nvSpPr>
              <p:spPr>
                <a:xfrm>
                  <a:off x="1508760" y="1615440"/>
                  <a:ext cx="1315602" cy="306349"/>
                </a:xfrm>
                <a:prstGeom prst="rect">
                  <a:avLst/>
                </a:prstGeom>
                <a:no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Aft>
                      <a:spcPts val="400"/>
                    </a:spcAft>
                  </a:pPr>
                  <a:r>
                    <a:rPr lang="es-ES_tradnl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Arial Unicode MS"/>
                      <a:cs typeface="Arial Unicode MS"/>
                    </a:rPr>
                    <a:t>Ejecución de auditoría</a:t>
                  </a:r>
                  <a:endParaRPr lang="es-MX" dirty="0">
                    <a:solidFill>
                      <a:srgbClr val="FF0000"/>
                    </a:solidFill>
                    <a:effectLst/>
                    <a:latin typeface="Helvetica" panose="020B0604020202020204" pitchFamily="34" charset="0"/>
                    <a:ea typeface="Arial Unicode MS"/>
                    <a:cs typeface="Arial Unicode MS"/>
                  </a:endParaRPr>
                </a:p>
              </p:txBody>
            </p:sp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64E22B93-9CF9-428A-B4CE-F2A36762A7F8}"/>
                    </a:ext>
                  </a:extLst>
                </p:cNvPr>
                <p:cNvGrpSpPr/>
                <p:nvPr/>
              </p:nvGrpSpPr>
              <p:grpSpPr>
                <a:xfrm>
                  <a:off x="7620" y="1181100"/>
                  <a:ext cx="1323222" cy="1136929"/>
                  <a:chOff x="0" y="0"/>
                  <a:chExt cx="1323222" cy="1136929"/>
                </a:xfrm>
              </p:grpSpPr>
              <p:sp>
                <p:nvSpPr>
                  <p:cNvPr id="15" name="Shape 1073741836">
                    <a:extLst>
                      <a:ext uri="{FF2B5EF4-FFF2-40B4-BE49-F238E27FC236}">
                        <a16:creationId xmlns:a16="http://schemas.microsoft.com/office/drawing/2014/main" id="{E8ABF3AF-7E53-48A5-ABBD-C8BAF715A49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315601" cy="306349"/>
                  </a:xfrm>
                  <a:prstGeom prst="rect">
                    <a:avLst/>
                  </a:prstGeom>
                  <a:noFill/>
                  <a:ln w="6350" cap="flat">
                    <a:noFill/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ctr">
                      <a:lnSpc>
                        <a:spcPct val="120000"/>
                      </a:lnSpc>
                      <a:spcAft>
                        <a:spcPts val="400"/>
                      </a:spcAft>
                    </a:pPr>
                    <a:r>
                      <a:rPr lang="es-ES_tradnl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rPr>
                      <a:t>Planeación general</a:t>
                    </a:r>
                    <a:endParaRPr lang="es-MX" sz="2400" dirty="0">
                      <a:solidFill>
                        <a:srgbClr val="FF0000"/>
                      </a:solidFill>
                      <a:effectLst/>
                      <a:latin typeface="Helvetica" panose="020B0604020202020204" pitchFamily="34" charset="0"/>
                      <a:ea typeface="Arial Unicode MS"/>
                      <a:cs typeface="Arial Unicode MS"/>
                    </a:endParaRPr>
                  </a:p>
                </p:txBody>
              </p:sp>
              <p:sp>
                <p:nvSpPr>
                  <p:cNvPr id="16" name="Shape 1073741837">
                    <a:extLst>
                      <a:ext uri="{FF2B5EF4-FFF2-40B4-BE49-F238E27FC236}">
                        <a16:creationId xmlns:a16="http://schemas.microsoft.com/office/drawing/2014/main" id="{47039F21-4C6C-4B49-8047-0CCB26D298FA}"/>
                      </a:ext>
                    </a:extLst>
                  </p:cNvPr>
                  <p:cNvSpPr/>
                  <p:nvPr/>
                </p:nvSpPr>
                <p:spPr>
                  <a:xfrm>
                    <a:off x="7620" y="419100"/>
                    <a:ext cx="1315602" cy="306349"/>
                  </a:xfrm>
                  <a:prstGeom prst="rect">
                    <a:avLst/>
                  </a:prstGeom>
                  <a:noFill/>
                  <a:ln w="6350" cap="flat">
                    <a:noFill/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ctr">
                      <a:lnSpc>
                        <a:spcPct val="120000"/>
                      </a:lnSpc>
                      <a:spcAft>
                        <a:spcPts val="400"/>
                      </a:spcAft>
                    </a:pPr>
                    <a:r>
                      <a:rPr lang="es-ES_tradnl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rPr>
                      <a:t>Inicio</a:t>
                    </a:r>
                    <a:endParaRPr lang="es-MX" sz="2400" dirty="0">
                      <a:solidFill>
                        <a:srgbClr val="FF0000"/>
                      </a:solidFill>
                      <a:effectLst/>
                      <a:latin typeface="Helvetica" panose="020B0604020202020204" pitchFamily="34" charset="0"/>
                      <a:ea typeface="Arial Unicode MS"/>
                      <a:cs typeface="Arial Unicode MS"/>
                    </a:endParaRPr>
                  </a:p>
                </p:txBody>
              </p:sp>
              <p:sp>
                <p:nvSpPr>
                  <p:cNvPr id="17" name="Shape 1073741838">
                    <a:extLst>
                      <a:ext uri="{FF2B5EF4-FFF2-40B4-BE49-F238E27FC236}">
                        <a16:creationId xmlns:a16="http://schemas.microsoft.com/office/drawing/2014/main" id="{DCBA9F1C-9C75-4668-8C4A-647BC3150F3B}"/>
                      </a:ext>
                    </a:extLst>
                  </p:cNvPr>
                  <p:cNvSpPr/>
                  <p:nvPr/>
                </p:nvSpPr>
                <p:spPr>
                  <a:xfrm>
                    <a:off x="7620" y="830580"/>
                    <a:ext cx="1315602" cy="306349"/>
                  </a:xfrm>
                  <a:prstGeom prst="rect">
                    <a:avLst/>
                  </a:prstGeom>
                  <a:noFill/>
                  <a:ln w="6350" cap="flat">
                    <a:noFill/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ctr">
                      <a:lnSpc>
                        <a:spcPct val="120000"/>
                      </a:lnSpc>
                      <a:spcAft>
                        <a:spcPts val="400"/>
                      </a:spcAft>
                    </a:pPr>
                    <a:r>
                      <a:rPr lang="es-ES_tradn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rPr>
                      <a:t>Planeación detallada</a:t>
                    </a:r>
                    <a:endParaRPr lang="es-MX" sz="2800" dirty="0">
                      <a:solidFill>
                        <a:srgbClr val="FF0000"/>
                      </a:solidFill>
                      <a:effectLst/>
                      <a:latin typeface="Helvetica" panose="020B0604020202020204" pitchFamily="34" charset="0"/>
                      <a:ea typeface="Arial Unicode MS"/>
                      <a:cs typeface="Arial Unicode MS"/>
                    </a:endParaRPr>
                  </a:p>
                </p:txBody>
              </p:sp>
            </p:grpSp>
            <p:sp>
              <p:nvSpPr>
                <p:cNvPr id="14" name="Shape 1073741840">
                  <a:extLst>
                    <a:ext uri="{FF2B5EF4-FFF2-40B4-BE49-F238E27FC236}">
                      <a16:creationId xmlns:a16="http://schemas.microsoft.com/office/drawing/2014/main" id="{F70B320F-E21D-4242-B14D-06F4599EA6E8}"/>
                    </a:ext>
                  </a:extLst>
                </p:cNvPr>
                <p:cNvSpPr/>
                <p:nvPr/>
              </p:nvSpPr>
              <p:spPr>
                <a:xfrm>
                  <a:off x="3002280" y="1539240"/>
                  <a:ext cx="1315602" cy="458114"/>
                </a:xfrm>
                <a:prstGeom prst="rect">
                  <a:avLst/>
                </a:prstGeom>
                <a:noFill/>
                <a:ln w="635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Aft>
                      <a:spcPts val="400"/>
                    </a:spcAft>
                  </a:pPr>
                  <a:r>
                    <a:rPr lang="es-ES_tradnl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Arial Unicode MS"/>
                      <a:cs typeface="Arial Unicode MS"/>
                    </a:rPr>
                    <a:t>Elaboración del informe de auditoría</a:t>
                  </a:r>
                  <a:endParaRPr lang="es-MX" dirty="0">
                    <a:solidFill>
                      <a:srgbClr val="FF0000"/>
                    </a:solidFill>
                    <a:effectLst/>
                    <a:latin typeface="Helvetica" panose="020B0604020202020204" pitchFamily="34" charset="0"/>
                    <a:ea typeface="Arial Unicode MS"/>
                    <a:cs typeface="Arial Unicode MS"/>
                  </a:endParaRPr>
                </a:p>
              </p:txBody>
            </p:sp>
          </p:grpSp>
          <p:sp>
            <p:nvSpPr>
              <p:cNvPr id="10" name="Shape 1073741832">
                <a:extLst>
                  <a:ext uri="{FF2B5EF4-FFF2-40B4-BE49-F238E27FC236}">
                    <a16:creationId xmlns:a16="http://schemas.microsoft.com/office/drawing/2014/main" id="{19FFDD59-F2C1-4F17-AEDD-7D07FBA8F0CB}"/>
                  </a:ext>
                </a:extLst>
              </p:cNvPr>
              <p:cNvSpPr/>
              <p:nvPr/>
            </p:nvSpPr>
            <p:spPr>
              <a:xfrm>
                <a:off x="4526280" y="190500"/>
                <a:ext cx="300117" cy="2437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S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E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G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U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I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M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I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E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N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T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  <a:p>
                <a:pPr algn="ctr">
                  <a:lnSpc>
                    <a:spcPct val="120000"/>
                  </a:lnSpc>
                  <a:spcAft>
                    <a:spcPts val="400"/>
                  </a:spcAft>
                </a:pPr>
                <a:r>
                  <a:rPr lang="es-ES_tradnl" dirty="0">
                    <a:solidFill>
                      <a:srgbClr val="434343"/>
                    </a:solidFill>
                    <a:effectLst/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O</a:t>
                </a:r>
                <a:endParaRPr lang="es-MX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Arial Unicode MS"/>
                  <a:cs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3593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336885" y="6355812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6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2280DE-E85B-4CA8-A573-2B8E6E9010B0}"/>
              </a:ext>
            </a:extLst>
          </p:cNvPr>
          <p:cNvSpPr/>
          <p:nvPr/>
        </p:nvSpPr>
        <p:spPr>
          <a:xfrm>
            <a:off x="3559807" y="387363"/>
            <a:ext cx="5072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Etapas de auditoría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50E9A1E-C6E3-42E3-862A-C7284F4D90A9}"/>
              </a:ext>
            </a:extLst>
          </p:cNvPr>
          <p:cNvSpPr/>
          <p:nvPr/>
        </p:nvSpPr>
        <p:spPr>
          <a:xfrm>
            <a:off x="2701643" y="2426564"/>
            <a:ext cx="1500996" cy="1268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Planeación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42231FA-36CE-4F23-8638-EA2B02838658}"/>
              </a:ext>
            </a:extLst>
          </p:cNvPr>
          <p:cNvSpPr/>
          <p:nvPr/>
        </p:nvSpPr>
        <p:spPr>
          <a:xfrm>
            <a:off x="4392421" y="2939835"/>
            <a:ext cx="983411" cy="241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D6B9206-0890-4A95-A89D-EBD09BB09ADA}"/>
              </a:ext>
            </a:extLst>
          </p:cNvPr>
          <p:cNvSpPr/>
          <p:nvPr/>
        </p:nvSpPr>
        <p:spPr>
          <a:xfrm>
            <a:off x="5565614" y="2469696"/>
            <a:ext cx="1500996" cy="1268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Ejecución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A802713-4D48-4D5E-BEEE-D412AECEFAE6}"/>
              </a:ext>
            </a:extLst>
          </p:cNvPr>
          <p:cNvSpPr/>
          <p:nvPr/>
        </p:nvSpPr>
        <p:spPr>
          <a:xfrm>
            <a:off x="7382911" y="2939835"/>
            <a:ext cx="983411" cy="241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BC5EF29-D988-4859-AE7A-516DC2FB7847}"/>
              </a:ext>
            </a:extLst>
          </p:cNvPr>
          <p:cNvSpPr/>
          <p:nvPr/>
        </p:nvSpPr>
        <p:spPr>
          <a:xfrm>
            <a:off x="8653732" y="2426563"/>
            <a:ext cx="1500996" cy="1268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975D6B8-4A8D-4569-9718-8D1402EEED17}"/>
              </a:ext>
            </a:extLst>
          </p:cNvPr>
          <p:cNvCxnSpPr/>
          <p:nvPr/>
        </p:nvCxnSpPr>
        <p:spPr>
          <a:xfrm flipH="1">
            <a:off x="1889185" y="3536830"/>
            <a:ext cx="812458" cy="646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8788CB-4F03-4DD1-819A-EDEFA664C640}"/>
              </a:ext>
            </a:extLst>
          </p:cNvPr>
          <p:cNvSpPr txBox="1"/>
          <p:nvPr/>
        </p:nvSpPr>
        <p:spPr>
          <a:xfrm>
            <a:off x="1431985" y="4252823"/>
            <a:ext cx="7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Orden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0DCC6C7-EF1B-45B1-B343-861402B90F42}"/>
              </a:ext>
            </a:extLst>
          </p:cNvPr>
          <p:cNvSpPr/>
          <p:nvPr/>
        </p:nvSpPr>
        <p:spPr>
          <a:xfrm>
            <a:off x="1001683" y="5417389"/>
            <a:ext cx="1518249" cy="5000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Fundamentación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2FE70EC-AF23-49EE-91D4-F0001E18AAC5}"/>
              </a:ext>
            </a:extLst>
          </p:cNvPr>
          <p:cNvCxnSpPr>
            <a:cxnSpLocks/>
          </p:cNvCxnSpPr>
          <p:nvPr/>
        </p:nvCxnSpPr>
        <p:spPr>
          <a:xfrm flipH="1" flipV="1">
            <a:off x="1788409" y="4581428"/>
            <a:ext cx="1" cy="7952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27E9205-10BA-4056-B17F-BB4083E0FFA6}"/>
              </a:ext>
            </a:extLst>
          </p:cNvPr>
          <p:cNvCxnSpPr>
            <a:cxnSpLocks/>
          </p:cNvCxnSpPr>
          <p:nvPr/>
        </p:nvCxnSpPr>
        <p:spPr>
          <a:xfrm flipH="1">
            <a:off x="2701225" y="3654390"/>
            <a:ext cx="440228" cy="598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A51A4C-C5A4-4BE7-866B-57EE89DC7662}"/>
              </a:ext>
            </a:extLst>
          </p:cNvPr>
          <p:cNvSpPr txBox="1"/>
          <p:nvPr/>
        </p:nvSpPr>
        <p:spPr>
          <a:xfrm>
            <a:off x="2179340" y="4252823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General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BB25FA2-1EA8-476C-A990-D1E5B14C8080}"/>
              </a:ext>
            </a:extLst>
          </p:cNvPr>
          <p:cNvCxnSpPr>
            <a:cxnSpLocks/>
          </p:cNvCxnSpPr>
          <p:nvPr/>
        </p:nvCxnSpPr>
        <p:spPr>
          <a:xfrm>
            <a:off x="3589612" y="3699761"/>
            <a:ext cx="155552" cy="6066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11DAE2D-8832-4352-B661-7B72880890D9}"/>
              </a:ext>
            </a:extLst>
          </p:cNvPr>
          <p:cNvSpPr txBox="1"/>
          <p:nvPr/>
        </p:nvSpPr>
        <p:spPr>
          <a:xfrm>
            <a:off x="3162486" y="4270729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Detallada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8C4DC8A-7A37-436E-B581-DABCF38EDF0E}"/>
              </a:ext>
            </a:extLst>
          </p:cNvPr>
          <p:cNvSpPr txBox="1"/>
          <p:nvPr/>
        </p:nvSpPr>
        <p:spPr>
          <a:xfrm>
            <a:off x="1133349" y="2741596"/>
            <a:ext cx="85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Control interno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168BE48-63A2-4251-9604-6DF82EFD73D6}"/>
              </a:ext>
            </a:extLst>
          </p:cNvPr>
          <p:cNvCxnSpPr>
            <a:cxnSpLocks/>
          </p:cNvCxnSpPr>
          <p:nvPr/>
        </p:nvCxnSpPr>
        <p:spPr>
          <a:xfrm flipH="1">
            <a:off x="1889185" y="3033983"/>
            <a:ext cx="83193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F20DC88-3154-4080-9239-7D7045099F44}"/>
              </a:ext>
            </a:extLst>
          </p:cNvPr>
          <p:cNvCxnSpPr>
            <a:cxnSpLocks/>
          </p:cNvCxnSpPr>
          <p:nvPr/>
        </p:nvCxnSpPr>
        <p:spPr>
          <a:xfrm flipH="1">
            <a:off x="5465506" y="3566562"/>
            <a:ext cx="324255" cy="6172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EA60B2E-1CA4-4ACB-9B98-E89C8FDBA9F2}"/>
              </a:ext>
            </a:extLst>
          </p:cNvPr>
          <p:cNvSpPr txBox="1"/>
          <p:nvPr/>
        </p:nvSpPr>
        <p:spPr>
          <a:xfrm>
            <a:off x="4674456" y="4238308"/>
            <a:ext cx="15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Requerimientos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AD066AB-9853-488B-9224-DFEAC8074A15}"/>
              </a:ext>
            </a:extLst>
          </p:cNvPr>
          <p:cNvSpPr/>
          <p:nvPr/>
        </p:nvSpPr>
        <p:spPr>
          <a:xfrm>
            <a:off x="5336875" y="5454466"/>
            <a:ext cx="1518249" cy="5000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Fundamentación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5F4A2A8-7E2A-4441-B80B-D2A02B5BA1DC}"/>
              </a:ext>
            </a:extLst>
          </p:cNvPr>
          <p:cNvSpPr txBox="1"/>
          <p:nvPr/>
        </p:nvSpPr>
        <p:spPr>
          <a:xfrm>
            <a:off x="6233886" y="4238308"/>
            <a:ext cx="1446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Modificaciones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EBD5814B-A58D-4D52-B765-9E78CF598161}"/>
              </a:ext>
            </a:extLst>
          </p:cNvPr>
          <p:cNvCxnSpPr>
            <a:cxnSpLocks/>
          </p:cNvCxnSpPr>
          <p:nvPr/>
        </p:nvCxnSpPr>
        <p:spPr>
          <a:xfrm>
            <a:off x="6850948" y="3569857"/>
            <a:ext cx="201680" cy="6139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errar llave 38">
            <a:extLst>
              <a:ext uri="{FF2B5EF4-FFF2-40B4-BE49-F238E27FC236}">
                <a16:creationId xmlns:a16="http://schemas.microsoft.com/office/drawing/2014/main" id="{4CDDC629-4745-4A49-AB82-70F50ACC510A}"/>
              </a:ext>
            </a:extLst>
          </p:cNvPr>
          <p:cNvSpPr/>
          <p:nvPr/>
        </p:nvSpPr>
        <p:spPr>
          <a:xfrm rot="5400000">
            <a:off x="5866715" y="3370655"/>
            <a:ext cx="550053" cy="293457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E8178CF-2576-4584-9CAE-860E5D643870}"/>
              </a:ext>
            </a:extLst>
          </p:cNvPr>
          <p:cNvSpPr/>
          <p:nvPr/>
        </p:nvSpPr>
        <p:spPr>
          <a:xfrm>
            <a:off x="788040" y="905800"/>
            <a:ext cx="1500996" cy="12680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Origen</a:t>
            </a:r>
          </a:p>
          <a:p>
            <a:pPr algn="ctr"/>
            <a:r>
              <a:rPr lang="es-MX" dirty="0"/>
              <a:t>PAF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746C2380-C272-4971-A19C-03415AFB0F6C}"/>
              </a:ext>
            </a:extLst>
          </p:cNvPr>
          <p:cNvCxnSpPr>
            <a:cxnSpLocks/>
            <a:stCxn id="40" idx="5"/>
          </p:cNvCxnSpPr>
          <p:nvPr/>
        </p:nvCxnSpPr>
        <p:spPr>
          <a:xfrm>
            <a:off x="2069220" y="1988177"/>
            <a:ext cx="777497" cy="6074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5A07C59-423F-4DC1-A56F-D02A52D2A4D8}"/>
              </a:ext>
            </a:extLst>
          </p:cNvPr>
          <p:cNvSpPr txBox="1"/>
          <p:nvPr/>
        </p:nvSpPr>
        <p:spPr>
          <a:xfrm>
            <a:off x="5551632" y="1530464"/>
            <a:ext cx="150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Técnicas y procedimientos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E944051-EE08-4872-9FD7-5D61FD17ECE9}"/>
              </a:ext>
            </a:extLst>
          </p:cNvPr>
          <p:cNvCxnSpPr>
            <a:cxnSpLocks/>
          </p:cNvCxnSpPr>
          <p:nvPr/>
        </p:nvCxnSpPr>
        <p:spPr>
          <a:xfrm flipH="1" flipV="1">
            <a:off x="6314813" y="2054970"/>
            <a:ext cx="1299" cy="7670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3BCBA97-6928-4A0F-BF76-34DB33CD8039}"/>
              </a:ext>
            </a:extLst>
          </p:cNvPr>
          <p:cNvSpPr txBox="1"/>
          <p:nvPr/>
        </p:nvSpPr>
        <p:spPr>
          <a:xfrm>
            <a:off x="7239789" y="1900370"/>
            <a:ext cx="11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Cédulas de resultados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430FE711-828D-4046-92B1-A92E187D9F73}"/>
              </a:ext>
            </a:extLst>
          </p:cNvPr>
          <p:cNvCxnSpPr>
            <a:cxnSpLocks/>
          </p:cNvCxnSpPr>
          <p:nvPr/>
        </p:nvCxnSpPr>
        <p:spPr>
          <a:xfrm flipV="1">
            <a:off x="6901155" y="2424970"/>
            <a:ext cx="481756" cy="4573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B47C5579-3315-405F-BDAE-DBE9BA75225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424106" y="2269835"/>
            <a:ext cx="449442" cy="3424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5FB21E8D-2826-4E3A-BA9B-D58A87382CF3}"/>
              </a:ext>
            </a:extLst>
          </p:cNvPr>
          <p:cNvSpPr/>
          <p:nvPr/>
        </p:nvSpPr>
        <p:spPr>
          <a:xfrm>
            <a:off x="8570245" y="4715774"/>
            <a:ext cx="1518249" cy="5000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Fundamentación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6A08A3D5-7849-4DB0-8CFC-4D5A82748778}"/>
              </a:ext>
            </a:extLst>
          </p:cNvPr>
          <p:cNvCxnSpPr>
            <a:cxnSpLocks/>
          </p:cNvCxnSpPr>
          <p:nvPr/>
        </p:nvCxnSpPr>
        <p:spPr>
          <a:xfrm flipH="1" flipV="1">
            <a:off x="9356971" y="3879813"/>
            <a:ext cx="1" cy="7952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397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336885" y="6355812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7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38E736-2ED9-4925-AB82-C527009EFEBA}"/>
              </a:ext>
            </a:extLst>
          </p:cNvPr>
          <p:cNvSpPr/>
          <p:nvPr/>
        </p:nvSpPr>
        <p:spPr>
          <a:xfrm>
            <a:off x="1364343" y="289250"/>
            <a:ext cx="973908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8680">
              <a:lnSpc>
                <a:spcPct val="90000"/>
              </a:lnSpc>
            </a:pPr>
            <a:r>
              <a:rPr lang="es-MX" sz="2400" b="1" kern="1200" dirty="0">
                <a:solidFill>
                  <a:srgbClr val="00B050"/>
                </a:solidFill>
                <a:latin typeface="Montserrat" panose="00000500000000000000" pitchFamily="2" charset="0"/>
                <a:sym typeface="Montserrat SemiBold"/>
              </a:rPr>
              <a:t>¿Después del informe de auditoría que sigue?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2280DE-E85B-4CA8-A573-2B8E6E9010B0}"/>
              </a:ext>
            </a:extLst>
          </p:cNvPr>
          <p:cNvSpPr/>
          <p:nvPr/>
        </p:nvSpPr>
        <p:spPr>
          <a:xfrm>
            <a:off x="4124589" y="767090"/>
            <a:ext cx="40746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 de auditoría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50E9A1E-C6E3-42E3-862A-C7284F4D90A9}"/>
              </a:ext>
            </a:extLst>
          </p:cNvPr>
          <p:cNvSpPr/>
          <p:nvPr/>
        </p:nvSpPr>
        <p:spPr>
          <a:xfrm>
            <a:off x="752922" y="2688175"/>
            <a:ext cx="1132845" cy="1047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Planeación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42231FA-36CE-4F23-8638-EA2B02838658}"/>
              </a:ext>
            </a:extLst>
          </p:cNvPr>
          <p:cNvSpPr/>
          <p:nvPr/>
        </p:nvSpPr>
        <p:spPr>
          <a:xfrm>
            <a:off x="1951731" y="3054100"/>
            <a:ext cx="434411" cy="33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D6B9206-0890-4A95-A89D-EBD09BB09ADA}"/>
              </a:ext>
            </a:extLst>
          </p:cNvPr>
          <p:cNvSpPr/>
          <p:nvPr/>
        </p:nvSpPr>
        <p:spPr>
          <a:xfrm>
            <a:off x="2432899" y="2700678"/>
            <a:ext cx="1128950" cy="1047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Ejecución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BC5EF29-D988-4859-AE7A-516DC2FB7847}"/>
              </a:ext>
            </a:extLst>
          </p:cNvPr>
          <p:cNvSpPr/>
          <p:nvPr/>
        </p:nvSpPr>
        <p:spPr>
          <a:xfrm>
            <a:off x="4252918" y="2709741"/>
            <a:ext cx="1128950" cy="1047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Informe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5A07C59-423F-4DC1-A56F-D02A52D2A4D8}"/>
              </a:ext>
            </a:extLst>
          </p:cNvPr>
          <p:cNvSpPr txBox="1"/>
          <p:nvPr/>
        </p:nvSpPr>
        <p:spPr>
          <a:xfrm>
            <a:off x="7418716" y="1682271"/>
            <a:ext cx="126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Control y seguimiento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A372D8C-203C-4403-AF4E-8C01BB788E3B}"/>
              </a:ext>
            </a:extLst>
          </p:cNvPr>
          <p:cNvSpPr/>
          <p:nvPr/>
        </p:nvSpPr>
        <p:spPr>
          <a:xfrm>
            <a:off x="5953803" y="2673960"/>
            <a:ext cx="1128950" cy="1047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Seguimiento observaciones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69E2952-0C1F-4086-AD43-DB88B8EE8BF7}"/>
              </a:ext>
            </a:extLst>
          </p:cNvPr>
          <p:cNvCxnSpPr/>
          <p:nvPr/>
        </p:nvCxnSpPr>
        <p:spPr>
          <a:xfrm flipV="1">
            <a:off x="6981827" y="2265202"/>
            <a:ext cx="672861" cy="552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7598A4E-60A6-495F-8FD0-D33665AAE198}"/>
              </a:ext>
            </a:extLst>
          </p:cNvPr>
          <p:cNvSpPr txBox="1"/>
          <p:nvPr/>
        </p:nvSpPr>
        <p:spPr>
          <a:xfrm>
            <a:off x="7597505" y="3637070"/>
            <a:ext cx="10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Área de auditoría interna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18ADFAC0-243D-4A63-B100-816A5B8EFEF1}"/>
              </a:ext>
            </a:extLst>
          </p:cNvPr>
          <p:cNvCxnSpPr>
            <a:cxnSpLocks/>
          </p:cNvCxnSpPr>
          <p:nvPr/>
        </p:nvCxnSpPr>
        <p:spPr>
          <a:xfrm>
            <a:off x="7016333" y="3583962"/>
            <a:ext cx="638355" cy="468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FE4D82C7-6FFB-4C84-A4E3-B6132467A912}"/>
              </a:ext>
            </a:extLst>
          </p:cNvPr>
          <p:cNvSpPr/>
          <p:nvPr/>
        </p:nvSpPr>
        <p:spPr>
          <a:xfrm>
            <a:off x="3690178" y="3093794"/>
            <a:ext cx="434411" cy="33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A8A7E1DB-D817-456C-AA21-110F499E78D4}"/>
              </a:ext>
            </a:extLst>
          </p:cNvPr>
          <p:cNvSpPr/>
          <p:nvPr/>
        </p:nvSpPr>
        <p:spPr>
          <a:xfrm>
            <a:off x="5450630" y="3065670"/>
            <a:ext cx="434411" cy="3352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7CA5C48-3DD2-460E-A868-C6585B5AD63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8682711" y="1974659"/>
            <a:ext cx="9788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0110FEF-A60E-4CC2-BBEF-E31872042606}"/>
              </a:ext>
            </a:extLst>
          </p:cNvPr>
          <p:cNvSpPr txBox="1"/>
          <p:nvPr/>
        </p:nvSpPr>
        <p:spPr>
          <a:xfrm>
            <a:off x="9661585" y="1805381"/>
            <a:ext cx="133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Investigación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D95B8982-5549-4CEC-8EBD-09464E6E230A}"/>
              </a:ext>
            </a:extLst>
          </p:cNvPr>
          <p:cNvCxnSpPr>
            <a:cxnSpLocks/>
          </p:cNvCxnSpPr>
          <p:nvPr/>
        </p:nvCxnSpPr>
        <p:spPr>
          <a:xfrm>
            <a:off x="8610824" y="4039899"/>
            <a:ext cx="9788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9F23B89-E199-4348-9947-F550AC5ED906}"/>
              </a:ext>
            </a:extLst>
          </p:cNvPr>
          <p:cNvSpPr txBox="1"/>
          <p:nvPr/>
        </p:nvSpPr>
        <p:spPr>
          <a:xfrm>
            <a:off x="9756475" y="3870622"/>
            <a:ext cx="102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Quejas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ACD65AA-B6E5-4901-94C9-4FA8300875EF}"/>
              </a:ext>
            </a:extLst>
          </p:cNvPr>
          <p:cNvSpPr/>
          <p:nvPr/>
        </p:nvSpPr>
        <p:spPr>
          <a:xfrm>
            <a:off x="9756475" y="2817293"/>
            <a:ext cx="1097218" cy="5520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IPRA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D4DEB87-815C-41D7-AEC3-C0B759324A23}"/>
              </a:ext>
            </a:extLst>
          </p:cNvPr>
          <p:cNvCxnSpPr>
            <a:cxnSpLocks/>
          </p:cNvCxnSpPr>
          <p:nvPr/>
        </p:nvCxnSpPr>
        <p:spPr>
          <a:xfrm>
            <a:off x="10274060" y="2143935"/>
            <a:ext cx="0" cy="565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69574C44-77AF-4CAB-A86B-EEAF992DF0D0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10270577" y="3400878"/>
            <a:ext cx="3483" cy="46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FAC29CE-ACD8-4B3F-A14B-BBC5AF541463}"/>
              </a:ext>
            </a:extLst>
          </p:cNvPr>
          <p:cNvSpPr/>
          <p:nvPr/>
        </p:nvSpPr>
        <p:spPr>
          <a:xfrm>
            <a:off x="7709503" y="1338595"/>
            <a:ext cx="570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ASF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9F6FC65-2BA7-4C4E-B360-47C0409D64C6}"/>
              </a:ext>
            </a:extLst>
          </p:cNvPr>
          <p:cNvSpPr/>
          <p:nvPr/>
        </p:nvSpPr>
        <p:spPr>
          <a:xfrm>
            <a:off x="7867802" y="4467843"/>
            <a:ext cx="554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SFP</a:t>
            </a:r>
          </a:p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OIC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50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8986E-654B-4678-916A-95048677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Subtema 1.1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2CFEC-AE62-4E80-B9BD-FABBDD3C1A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1850" y="2956561"/>
            <a:ext cx="10515600" cy="472439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990033"/>
                </a:solidFill>
              </a:rPr>
              <a:t>Origen y evolución de las 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9D7465-4891-4314-9B56-5D06032413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6891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FCB41ED-7EF5-4DB4-8E83-D8CD0E93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Origen de las 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81B27FC-C7F5-40F8-A115-DA780B11340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Surgen en los años 50’s al término de la Segunda Guerra Mundial.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Las Universidades norteamericanas y europeas diseñan la evaluación de las políticas públicas con el propósito de la reconstruir los países devastados y de bienestar social.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A México llegan 26 años después (1976) en la gestión del Presidente José López Portillo, cuando se instala el Presupuesto por Programas (donde se obliga a formular objetivos y metas en c/u de los programas), lo que hoy se conoce como el Presupuesto Basado en Resultados (PBR)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Reforma Constitucional de 1999 (creación de ASF).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062C99-E3BD-43F0-B54E-410F1B96DA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757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14541</TotalTime>
  <Words>1407</Words>
  <Application>Microsoft Office PowerPoint</Application>
  <PresentationFormat>Panorámica</PresentationFormat>
  <Paragraphs>223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Calibri</vt:lpstr>
      <vt:lpstr>Calibri Light</vt:lpstr>
      <vt:lpstr>Helvetica</vt:lpstr>
      <vt:lpstr>Montserrat</vt:lpstr>
      <vt:lpstr>Montserrat Medium</vt:lpstr>
      <vt:lpstr>Montserrat Regular</vt:lpstr>
      <vt:lpstr>Montserrat SemiBold</vt:lpstr>
      <vt:lpstr>Times New Roman</vt:lpstr>
      <vt:lpstr>Wingdings</vt:lpstr>
      <vt:lpstr>Tema de Office</vt:lpstr>
      <vt:lpstr>Auditoría de Desempeño (AD)</vt:lpstr>
      <vt:lpstr>Presentación de PowerPoint</vt:lpstr>
      <vt:lpstr>Generalidades</vt:lpstr>
      <vt:lpstr>¿Cuáles son las etapas de un acto de fiscalización?</vt:lpstr>
      <vt:lpstr>Presentación de PowerPoint</vt:lpstr>
      <vt:lpstr>Presentación de PowerPoint</vt:lpstr>
      <vt:lpstr>Presentación de PowerPoint</vt:lpstr>
      <vt:lpstr>Subtema 1.1</vt:lpstr>
      <vt:lpstr>Origen de las AD</vt:lpstr>
      <vt:lpstr>Evolución</vt:lpstr>
      <vt:lpstr>Subtema 1.2</vt:lpstr>
      <vt:lpstr>Definiciones ASF</vt:lpstr>
      <vt:lpstr>ISSAI 300</vt:lpstr>
      <vt:lpstr>DGRPF</vt:lpstr>
      <vt:lpstr>NM – 3</vt:lpstr>
      <vt:lpstr>Características</vt:lpstr>
      <vt:lpstr>Subtema 1.3</vt:lpstr>
      <vt:lpstr>Sujetos, rubros</vt:lpstr>
      <vt:lpstr>Presentación de PowerPoint</vt:lpstr>
      <vt:lpstr>Subtema 1.4</vt:lpstr>
      <vt:lpstr>Elementos Vertientes</vt:lpstr>
      <vt:lpstr>Eficacia</vt:lpstr>
      <vt:lpstr>Eficiencia</vt:lpstr>
      <vt:lpstr>Economía</vt:lpstr>
      <vt:lpstr>Competencia de los actores</vt:lpstr>
      <vt:lpstr>Calidad del bien o servicio</vt:lpstr>
      <vt:lpstr>Ciudadano usuario o beneficiario</vt:lpstr>
      <vt:lpstr>Subtema 1.5</vt:lpstr>
      <vt:lpstr>Política pública</vt:lpstr>
      <vt:lpstr>Actividad no. 1</vt:lpstr>
      <vt:lpstr>Debate 1</vt:lpstr>
      <vt:lpstr>Actividad no. 2</vt:lpstr>
      <vt:lpstr>Actividad no. 3</vt:lpstr>
      <vt:lpstr>Actividad no. 4</vt:lpstr>
      <vt:lpstr>Tarea</vt:lpstr>
      <vt:lpstr>Tarea 1</vt:lpstr>
      <vt:lpstr>Auditoría de Desempeño (AD)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de Acuerdos</dc:title>
  <dc:creator>Fernando Moran Gonzalez</dc:creator>
  <cp:lastModifiedBy>liceagafernando@gmail.com</cp:lastModifiedBy>
  <cp:revision>659</cp:revision>
  <cp:lastPrinted>2022-07-13T17:35:54Z</cp:lastPrinted>
  <dcterms:modified xsi:type="dcterms:W3CDTF">2023-08-31T14:35:20Z</dcterms:modified>
</cp:coreProperties>
</file>